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84" r:id="rId1"/>
    <p:sldMasterId id="2147483696" r:id="rId2"/>
  </p:sldMasterIdLst>
  <p:notesMasterIdLst>
    <p:notesMasterId r:id="rId12"/>
  </p:notesMasterIdLst>
  <p:handoutMasterIdLst>
    <p:handoutMasterId r:id="rId13"/>
  </p:handoutMasterIdLst>
  <p:sldIdLst>
    <p:sldId id="256" r:id="rId3"/>
    <p:sldId id="257" r:id="rId4"/>
    <p:sldId id="258" r:id="rId5"/>
    <p:sldId id="259" r:id="rId6"/>
    <p:sldId id="260" r:id="rId7"/>
    <p:sldId id="265" r:id="rId8"/>
    <p:sldId id="266" r:id="rId9"/>
    <p:sldId id="264" r:id="rId10"/>
    <p:sldId id="267"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1176"/>
    <p:restoredTop sz="91426"/>
  </p:normalViewPr>
  <p:slideViewPr>
    <p:cSldViewPr snapToGrid="0" snapToObjects="1">
      <p:cViewPr varScale="1">
        <p:scale>
          <a:sx n="67" d="100"/>
          <a:sy n="67" d="100"/>
        </p:scale>
        <p:origin x="606" y="6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handoutMaster" Target="handoutMasters/handoutMaster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viewProps" Target="view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101491C-C5E1-AC47-838E-E45FD23D3761}" type="datetimeFigureOut">
              <a:rPr lang="en-US" smtClean="0"/>
              <a:t>9/12/2019</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FC222D2E-D898-C04E-9B78-7A9C92162EA3}" type="slidenum">
              <a:rPr lang="en-US" smtClean="0"/>
              <a:t>‹#›</a:t>
            </a:fld>
            <a:endParaRPr lang="en-US"/>
          </a:p>
        </p:txBody>
      </p:sp>
    </p:spTree>
    <p:extLst>
      <p:ext uri="{BB962C8B-B14F-4D97-AF65-F5344CB8AC3E}">
        <p14:creationId xmlns:p14="http://schemas.microsoft.com/office/powerpoint/2010/main" val="24392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DC41F82-1588-9B46-A23E-5062EE2158C2}" type="datetimeFigureOut">
              <a:rPr lang="en-US" smtClean="0"/>
              <a:t>9/12/2019</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7EBB16B-AC84-7E48-9332-876FD7DBA47A}" type="slidenum">
              <a:rPr lang="en-US" smtClean="0"/>
              <a:t>‹#›</a:t>
            </a:fld>
            <a:endParaRPr lang="en-US"/>
          </a:p>
        </p:txBody>
      </p:sp>
    </p:spTree>
    <p:extLst>
      <p:ext uri="{BB962C8B-B14F-4D97-AF65-F5344CB8AC3E}">
        <p14:creationId xmlns:p14="http://schemas.microsoft.com/office/powerpoint/2010/main" val="140827013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1</a:t>
            </a:fld>
            <a:endParaRPr lang="en-US"/>
          </a:p>
        </p:txBody>
      </p:sp>
    </p:spTree>
    <p:extLst>
      <p:ext uri="{BB962C8B-B14F-4D97-AF65-F5344CB8AC3E}">
        <p14:creationId xmlns:p14="http://schemas.microsoft.com/office/powerpoint/2010/main" val="137881813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2</a:t>
            </a:fld>
            <a:endParaRPr lang="en-US"/>
          </a:p>
        </p:txBody>
      </p:sp>
    </p:spTree>
    <p:extLst>
      <p:ext uri="{BB962C8B-B14F-4D97-AF65-F5344CB8AC3E}">
        <p14:creationId xmlns:p14="http://schemas.microsoft.com/office/powerpoint/2010/main" val="30027613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3</a:t>
            </a:fld>
            <a:endParaRPr lang="en-US"/>
          </a:p>
        </p:txBody>
      </p:sp>
    </p:spTree>
    <p:extLst>
      <p:ext uri="{BB962C8B-B14F-4D97-AF65-F5344CB8AC3E}">
        <p14:creationId xmlns:p14="http://schemas.microsoft.com/office/powerpoint/2010/main" val="15439688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4</a:t>
            </a:fld>
            <a:endParaRPr lang="en-US"/>
          </a:p>
        </p:txBody>
      </p:sp>
    </p:spTree>
    <p:extLst>
      <p:ext uri="{BB962C8B-B14F-4D97-AF65-F5344CB8AC3E}">
        <p14:creationId xmlns:p14="http://schemas.microsoft.com/office/powerpoint/2010/main" val="78813339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5</a:t>
            </a:fld>
            <a:endParaRPr lang="en-US"/>
          </a:p>
        </p:txBody>
      </p:sp>
    </p:spTree>
    <p:extLst>
      <p:ext uri="{BB962C8B-B14F-4D97-AF65-F5344CB8AC3E}">
        <p14:creationId xmlns:p14="http://schemas.microsoft.com/office/powerpoint/2010/main" val="47876784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6</a:t>
            </a:fld>
            <a:endParaRPr lang="en-US"/>
          </a:p>
        </p:txBody>
      </p:sp>
    </p:spTree>
    <p:extLst>
      <p:ext uri="{BB962C8B-B14F-4D97-AF65-F5344CB8AC3E}">
        <p14:creationId xmlns:p14="http://schemas.microsoft.com/office/powerpoint/2010/main" val="33851152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7</a:t>
            </a:fld>
            <a:endParaRPr lang="en-US"/>
          </a:p>
        </p:txBody>
      </p:sp>
    </p:spTree>
    <p:extLst>
      <p:ext uri="{BB962C8B-B14F-4D97-AF65-F5344CB8AC3E}">
        <p14:creationId xmlns:p14="http://schemas.microsoft.com/office/powerpoint/2010/main" val="54686227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07EBB16B-AC84-7E48-9332-876FD7DBA47A}" type="slidenum">
              <a:rPr lang="en-US" smtClean="0"/>
              <a:t>8</a:t>
            </a:fld>
            <a:endParaRPr lang="en-US"/>
          </a:p>
        </p:txBody>
      </p:sp>
    </p:spTree>
    <p:extLst>
      <p:ext uri="{BB962C8B-B14F-4D97-AF65-F5344CB8AC3E}">
        <p14:creationId xmlns:p14="http://schemas.microsoft.com/office/powerpoint/2010/main" val="16222637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691382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89193015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23425902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99620657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0682171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5625192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53321476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29121238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291390410"/>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13590571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376461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60436149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35848276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212112967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59794113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EDD30EA-936D-1F49-B58A-17F918551747}" type="slidenum">
              <a:rPr lang="en-US" smtClean="0"/>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6990083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1097278" y="1845734"/>
            <a:ext cx="493776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49773893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97280" y="2582334"/>
            <a:ext cx="4937760" cy="3378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217920" y="2582334"/>
            <a:ext cx="4937760" cy="3378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84252128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54106406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US" dirty="0"/>
          </a:p>
        </p:txBody>
      </p:sp>
      <p:sp>
        <p:nvSpPr>
          <p:cNvPr id="9" name="Slide Number Placeholder 8"/>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2179286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3EDD30EA-936D-1F49-B58A-17F918551747}" type="slidenum">
              <a:rPr lang="en-US" smtClean="0"/>
              <a:t>‹#›</a:t>
            </a:fld>
            <a:endParaRPr lang="en-US" dirty="0"/>
          </a:p>
        </p:txBody>
      </p:sp>
    </p:spTree>
    <p:extLst>
      <p:ext uri="{BB962C8B-B14F-4D97-AF65-F5344CB8AC3E}">
        <p14:creationId xmlns:p14="http://schemas.microsoft.com/office/powerpoint/2010/main" val="20599456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lIns="91440" tIns="0" rIns="91440" bIns="0" anchor="b">
            <a:noAutofit/>
          </a:bodyPr>
          <a:lstStyle>
            <a:lvl1pPr>
              <a:defRPr sz="3600" b="0">
                <a:solidFill>
                  <a:srgbClr val="FFFFFF"/>
                </a:solidFill>
              </a:defRPr>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Drag picture to placeholder or click icon to add</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7AD32F9-7C98-B94D-A48C-08EEBE81C0EC}" type="datetimeFigureOut">
              <a:rPr lang="en-US" smtClean="0"/>
              <a:t>9/12/2019</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EDD30EA-936D-1F49-B58A-17F918551747}" type="slidenum">
              <a:rPr lang="en-US" smtClean="0"/>
              <a:t>‹#›</a:t>
            </a:fld>
            <a:endParaRPr lang="en-US" dirty="0"/>
          </a:p>
        </p:txBody>
      </p:sp>
    </p:spTree>
    <p:extLst>
      <p:ext uri="{BB962C8B-B14F-4D97-AF65-F5344CB8AC3E}">
        <p14:creationId xmlns:p14="http://schemas.microsoft.com/office/powerpoint/2010/main" val="19234225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91985"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17AD32F9-7C98-B94D-A48C-08EEBE81C0EC}" type="datetimeFigureOut">
              <a:rPr lang="en-US" smtClean="0"/>
              <a:t>9/12/2019</a:t>
            </a:fld>
            <a:endParaRPr lang="en-US" dirty="0"/>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US" dirty="0"/>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3EDD30EA-936D-1F49-B58A-17F918551747}" type="slidenum">
              <a:rPr lang="en-US" smtClean="0"/>
              <a:t>‹#›</a:t>
            </a:fld>
            <a:endParaRPr lang="en-US" dirty="0"/>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17231358"/>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7AD32F9-7C98-B94D-A48C-08EEBE81C0EC}" type="datetimeFigureOut">
              <a:rPr lang="en-US" smtClean="0"/>
              <a:t>9/12/2019</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EDD30EA-936D-1F49-B58A-17F918551747}" type="slidenum">
              <a:rPr lang="en-US" smtClean="0"/>
              <a:t>‹#›</a:t>
            </a:fld>
            <a:endParaRPr lang="en-US" dirty="0"/>
          </a:p>
        </p:txBody>
      </p:sp>
    </p:spTree>
    <p:extLst>
      <p:ext uri="{BB962C8B-B14F-4D97-AF65-F5344CB8AC3E}">
        <p14:creationId xmlns:p14="http://schemas.microsoft.com/office/powerpoint/2010/main" val="370149869"/>
      </p:ext>
    </p:extLst>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5.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dirty="0" smtClean="0"/>
              <a:t>Review </a:t>
            </a:r>
            <a:endParaRPr lang="en-US" b="1" dirty="0"/>
          </a:p>
        </p:txBody>
      </p:sp>
      <p:sp>
        <p:nvSpPr>
          <p:cNvPr id="3" name="Subtitle 2"/>
          <p:cNvSpPr>
            <a:spLocks noGrp="1"/>
          </p:cNvSpPr>
          <p:nvPr>
            <p:ph type="subTitle" idx="1"/>
          </p:nvPr>
        </p:nvSpPr>
        <p:spPr/>
        <p:txBody>
          <a:bodyPr>
            <a:normAutofit/>
          </a:bodyPr>
          <a:lstStyle/>
          <a:p>
            <a:r>
              <a:rPr lang="en-US" sz="4400" b="1" dirty="0" smtClean="0"/>
              <a:t>Reading Section</a:t>
            </a:r>
            <a:endParaRPr lang="en-US" sz="4400" b="1" dirty="0"/>
          </a:p>
        </p:txBody>
      </p:sp>
      <p:pic>
        <p:nvPicPr>
          <p:cNvPr id="4" name="Picture 3"/>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8615680" y="374290"/>
            <a:ext cx="2540000" cy="1714500"/>
          </a:xfrm>
          <a:prstGeom prst="rect">
            <a:avLst/>
          </a:prstGeom>
        </p:spPr>
      </p:pic>
    </p:spTree>
    <p:extLst>
      <p:ext uri="{BB962C8B-B14F-4D97-AF65-F5344CB8AC3E}">
        <p14:creationId xmlns:p14="http://schemas.microsoft.com/office/powerpoint/2010/main" val="884093953"/>
      </p:ext>
    </p:extLst>
  </p:cSld>
  <p:clrMapOvr>
    <a:masterClrMapping/>
  </p:clrMapOvr>
  <mc:AlternateContent xmlns:mc="http://schemas.openxmlformats.org/markup-compatibility/2006" xmlns:p14="http://schemas.microsoft.com/office/powerpoint/2010/main">
    <mc:Choice Requires="p14">
      <p:transition spd="slow" p14:dur="800">
        <p14:flythrough/>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97280" y="286603"/>
            <a:ext cx="10058400" cy="1041865"/>
          </a:xfrm>
        </p:spPr>
        <p:txBody>
          <a:bodyPr/>
          <a:lstStyle/>
          <a:p>
            <a:r>
              <a:rPr lang="en-US" b="1" dirty="0" smtClean="0"/>
              <a:t>Inference</a:t>
            </a:r>
            <a:endParaRPr lang="en-US" b="1" dirty="0"/>
          </a:p>
        </p:txBody>
      </p:sp>
      <p:sp>
        <p:nvSpPr>
          <p:cNvPr id="3" name="Content Placeholder 2"/>
          <p:cNvSpPr>
            <a:spLocks noGrp="1"/>
          </p:cNvSpPr>
          <p:nvPr>
            <p:ph idx="1"/>
          </p:nvPr>
        </p:nvSpPr>
        <p:spPr/>
        <p:txBody>
          <a:bodyPr>
            <a:normAutofit/>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3600" dirty="0" smtClean="0"/>
              <a:t>An </a:t>
            </a:r>
            <a:r>
              <a:rPr lang="en-US" sz="3600" i="1" dirty="0" smtClean="0"/>
              <a:t>inference</a:t>
            </a:r>
            <a:r>
              <a:rPr lang="en-US" sz="3600" dirty="0" smtClean="0"/>
              <a:t> question asks you to draw a logical conclusion based on information in the passage. Think of the information as evidence for an idea that is not directly expressed in the passage.</a:t>
            </a:r>
          </a:p>
          <a:p>
            <a:pPr marL="0" marR="0" lvl="0" indent="0" defTabSz="914400" eaLnBrk="1" fontAlgn="auto" latinLnBrk="0" hangingPunct="1">
              <a:lnSpc>
                <a:spcPct val="100000"/>
              </a:lnSpc>
              <a:spcBef>
                <a:spcPts val="0"/>
              </a:spcBef>
              <a:spcAft>
                <a:spcPts val="0"/>
              </a:spcAft>
              <a:buClrTx/>
              <a:buSzTx/>
              <a:buFontTx/>
              <a:buNone/>
              <a:tabLst/>
              <a:defRPr/>
            </a:pPr>
            <a:endParaRPr lang="en-US" sz="3600" dirty="0"/>
          </a:p>
          <a:p>
            <a:pPr marL="0" marR="0" lvl="0" indent="0" defTabSz="914400" eaLnBrk="1" fontAlgn="auto" latinLnBrk="0" hangingPunct="1">
              <a:lnSpc>
                <a:spcPct val="100000"/>
              </a:lnSpc>
              <a:spcBef>
                <a:spcPts val="0"/>
              </a:spcBef>
              <a:spcAft>
                <a:spcPts val="0"/>
              </a:spcAft>
              <a:buClrTx/>
              <a:buSzTx/>
              <a:buFontTx/>
              <a:buNone/>
              <a:tabLst/>
              <a:defRPr/>
            </a:pPr>
            <a:endParaRPr lang="en-US" sz="3600" dirty="0"/>
          </a:p>
        </p:txBody>
      </p:sp>
    </p:spTree>
    <p:extLst>
      <p:ext uri="{BB962C8B-B14F-4D97-AF65-F5344CB8AC3E}">
        <p14:creationId xmlns:p14="http://schemas.microsoft.com/office/powerpoint/2010/main" val="27146644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286603"/>
            <a:ext cx="10317480" cy="1041865"/>
          </a:xfrm>
        </p:spPr>
        <p:txBody>
          <a:bodyPr/>
          <a:lstStyle/>
          <a:p>
            <a:r>
              <a:rPr lang="en-US" b="1" dirty="0" smtClean="0"/>
              <a:t>1  Identify the inference question words</a:t>
            </a:r>
            <a:endParaRPr lang="en-US" b="1" dirty="0"/>
          </a:p>
        </p:txBody>
      </p:sp>
      <p:sp>
        <p:nvSpPr>
          <p:cNvPr id="3" name="Content Placeholder 2"/>
          <p:cNvSpPr>
            <a:spLocks noGrp="1"/>
          </p:cNvSpPr>
          <p:nvPr>
            <p:ph idx="1"/>
          </p:nvPr>
        </p:nvSpPr>
        <p:spPr>
          <a:xfrm>
            <a:off x="838200" y="1546167"/>
            <a:ext cx="10515600" cy="4630796"/>
          </a:xfrm>
        </p:spPr>
        <p:txBody>
          <a:bodyPr>
            <a:normAutofit lnSpcReduction="10000"/>
          </a:bodyPr>
          <a:lstStyle/>
          <a:p>
            <a:pPr marL="514350" indent="-514350">
              <a:buFont typeface="+mj-lt"/>
              <a:buAutoNum type="arabicPeriod"/>
            </a:pPr>
            <a:endParaRPr lang="en-US" dirty="0"/>
          </a:p>
          <a:p>
            <a:pPr marL="0" indent="0">
              <a:buNone/>
            </a:pPr>
            <a:r>
              <a:rPr lang="en-US" sz="3600" dirty="0" smtClean="0"/>
              <a:t>Which of the following can be </a:t>
            </a:r>
            <a:r>
              <a:rPr lang="en-US" sz="3600" i="1" dirty="0" smtClean="0"/>
              <a:t>inferred</a:t>
            </a:r>
            <a:r>
              <a:rPr lang="en-US" sz="3600" dirty="0" smtClean="0"/>
              <a:t> about-------?</a:t>
            </a:r>
          </a:p>
          <a:p>
            <a:pPr marL="0" indent="0">
              <a:buNone/>
            </a:pPr>
            <a:endParaRPr lang="en-US" sz="3600" dirty="0"/>
          </a:p>
          <a:p>
            <a:pPr marL="0" indent="0">
              <a:buNone/>
            </a:pPr>
            <a:r>
              <a:rPr lang="en-US" sz="3600" dirty="0" smtClean="0"/>
              <a:t>What does paragraph-------</a:t>
            </a:r>
            <a:r>
              <a:rPr lang="en-US" sz="3600" i="1" dirty="0" smtClean="0"/>
              <a:t>suggest</a:t>
            </a:r>
            <a:r>
              <a:rPr lang="en-US" sz="3600" dirty="0" smtClean="0"/>
              <a:t> about-------?</a:t>
            </a:r>
          </a:p>
          <a:p>
            <a:pPr marL="0" indent="0">
              <a:buNone/>
            </a:pPr>
            <a:endParaRPr lang="en-US" sz="3600" dirty="0"/>
          </a:p>
          <a:p>
            <a:pPr marL="0" indent="0">
              <a:buNone/>
            </a:pPr>
            <a:r>
              <a:rPr lang="en-US" sz="3600" dirty="0" smtClean="0"/>
              <a:t>The information in paragraph-------</a:t>
            </a:r>
            <a:r>
              <a:rPr lang="en-US" sz="3600" i="1" dirty="0" smtClean="0"/>
              <a:t>implies</a:t>
            </a:r>
            <a:r>
              <a:rPr lang="en-US" sz="3600" dirty="0" smtClean="0"/>
              <a:t> that</a:t>
            </a:r>
          </a:p>
          <a:p>
            <a:pPr marL="0" indent="0">
              <a:buNone/>
            </a:pPr>
            <a:endParaRPr lang="en-US" sz="3600" dirty="0"/>
          </a:p>
          <a:p>
            <a:pPr marL="0" indent="0">
              <a:buNone/>
            </a:pPr>
            <a:r>
              <a:rPr lang="en-US" sz="3600" dirty="0" smtClean="0"/>
              <a:t>What can </a:t>
            </a:r>
            <a:r>
              <a:rPr lang="en-US" sz="3600" i="1" dirty="0" smtClean="0"/>
              <a:t>be concluded </a:t>
            </a:r>
            <a:r>
              <a:rPr lang="en-US" sz="3600" dirty="0" smtClean="0"/>
              <a:t>about-------?</a:t>
            </a:r>
            <a:endParaRPr lang="en-US" sz="3600" dirty="0"/>
          </a:p>
        </p:txBody>
      </p:sp>
    </p:spTree>
    <p:extLst>
      <p:ext uri="{BB962C8B-B14F-4D97-AF65-F5344CB8AC3E}">
        <p14:creationId xmlns:p14="http://schemas.microsoft.com/office/powerpoint/2010/main" val="848822128"/>
      </p:ext>
    </p:extLst>
  </p:cSld>
  <p:clrMapOvr>
    <a:masterClrMapping/>
  </p:clrMapOvr>
  <p:transition spd="slow">
    <p:push dir="u"/>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20931" y="0"/>
            <a:ext cx="10832869" cy="1097279"/>
          </a:xfrm>
        </p:spPr>
        <p:txBody>
          <a:bodyPr/>
          <a:lstStyle/>
          <a:p>
            <a:r>
              <a:rPr lang="en-US" b="1" dirty="0" smtClean="0"/>
              <a:t>2  Find the evidence in the passage</a:t>
            </a:r>
            <a:endParaRPr lang="en-US" b="1" dirty="0"/>
          </a:p>
        </p:txBody>
      </p:sp>
      <p:sp>
        <p:nvSpPr>
          <p:cNvPr id="4" name="Content Placeholder 3"/>
          <p:cNvSpPr>
            <a:spLocks noGrp="1"/>
          </p:cNvSpPr>
          <p:nvPr>
            <p:ph sz="half" idx="1"/>
          </p:nvPr>
        </p:nvSpPr>
        <p:spPr>
          <a:xfrm>
            <a:off x="520931" y="1770140"/>
            <a:ext cx="3895794" cy="5286895"/>
          </a:xfrm>
          <a:ln>
            <a:noFill/>
          </a:ln>
        </p:spPr>
        <p:txBody>
          <a:bodyPr>
            <a:normAutofit/>
          </a:bodyPr>
          <a:lstStyle/>
          <a:p>
            <a:pPr marL="0" indent="0">
              <a:buNone/>
            </a:pPr>
            <a:r>
              <a:rPr lang="en-US" sz="3600" dirty="0" smtClean="0"/>
              <a:t>It may be concluded that human beings are omnivores because</a:t>
            </a:r>
            <a:r>
              <a:rPr lang="mr-IN" sz="3600" dirty="0" smtClean="0"/>
              <a:t>…</a:t>
            </a:r>
            <a:endParaRPr lang="en-US" sz="3600" dirty="0"/>
          </a:p>
        </p:txBody>
      </p:sp>
      <p:sp>
        <p:nvSpPr>
          <p:cNvPr id="5" name="Content Placeholder 4"/>
          <p:cNvSpPr>
            <a:spLocks noGrp="1"/>
          </p:cNvSpPr>
          <p:nvPr>
            <p:ph sz="half" idx="2"/>
          </p:nvPr>
        </p:nvSpPr>
        <p:spPr>
          <a:xfrm>
            <a:off x="4416725" y="1770140"/>
            <a:ext cx="7228935" cy="4614035"/>
          </a:xfrm>
          <a:ln>
            <a:noFill/>
          </a:ln>
        </p:spPr>
        <p:txBody>
          <a:bodyPr>
            <a:noAutofit/>
          </a:bodyPr>
          <a:lstStyle/>
          <a:p>
            <a:pPr marL="0" indent="0">
              <a:buNone/>
            </a:pPr>
            <a:r>
              <a:rPr lang="en-US" sz="3600" u="sng" dirty="0" smtClean="0"/>
              <a:t>P 2</a:t>
            </a:r>
            <a:r>
              <a:rPr lang="en-US" sz="3600" dirty="0" smtClean="0"/>
              <a:t>   Primary consumers feed on producers. Because producers are always plants, the primary consumer is called an </a:t>
            </a:r>
            <a:r>
              <a:rPr lang="en-US" sz="3600" b="1" dirty="0" smtClean="0"/>
              <a:t>herbivore</a:t>
            </a:r>
            <a:r>
              <a:rPr lang="en-US" sz="3600" dirty="0" smtClean="0"/>
              <a:t>, or plant eater. A </a:t>
            </a:r>
            <a:r>
              <a:rPr lang="en-US" sz="3600" b="1" dirty="0" smtClean="0"/>
              <a:t>carnivore</a:t>
            </a:r>
            <a:r>
              <a:rPr lang="en-US" sz="3600" dirty="0" smtClean="0"/>
              <a:t> is a secondary consumer and primarily eats meat. A consumer that feeds on both producers (plants) and consumers (meat) is called an </a:t>
            </a:r>
            <a:r>
              <a:rPr lang="en-US" sz="3600" b="1" dirty="0" smtClean="0"/>
              <a:t>omnivore</a:t>
            </a:r>
            <a:r>
              <a:rPr lang="en-US" sz="3600" dirty="0" smtClean="0"/>
              <a:t>.</a:t>
            </a:r>
            <a:endParaRPr lang="en-US" sz="3600" dirty="0"/>
          </a:p>
        </p:txBody>
      </p:sp>
    </p:spTree>
    <p:extLst>
      <p:ext uri="{BB962C8B-B14F-4D97-AF65-F5344CB8AC3E}">
        <p14:creationId xmlns:p14="http://schemas.microsoft.com/office/powerpoint/2010/main" val="1106012366"/>
      </p:ext>
    </p:extLst>
  </p:cSld>
  <p:clrMapOvr>
    <a:masterClrMapping/>
  </p:clrMapOvr>
  <p:transition spd="slow">
    <p:push dir="u"/>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65760" y="1"/>
            <a:ext cx="10988040" cy="1000663"/>
          </a:xfrm>
        </p:spPr>
        <p:txBody>
          <a:bodyPr/>
          <a:lstStyle/>
          <a:p>
            <a:r>
              <a:rPr lang="en-US" b="1" smtClean="0"/>
              <a:t>3  Draw </a:t>
            </a:r>
            <a:r>
              <a:rPr lang="en-US" b="1" dirty="0" smtClean="0"/>
              <a:t>a logical conclusion</a:t>
            </a:r>
            <a:endParaRPr lang="en-US" b="1" dirty="0"/>
          </a:p>
        </p:txBody>
      </p:sp>
      <p:sp>
        <p:nvSpPr>
          <p:cNvPr id="6" name="Content Placeholder 5"/>
          <p:cNvSpPr>
            <a:spLocks noGrp="1"/>
          </p:cNvSpPr>
          <p:nvPr>
            <p:ph idx="1"/>
          </p:nvPr>
        </p:nvSpPr>
        <p:spPr>
          <a:xfrm>
            <a:off x="365760" y="1213658"/>
            <a:ext cx="11338560" cy="5436523"/>
          </a:xfrm>
        </p:spPr>
        <p:txBody>
          <a:bodyPr>
            <a:normAutofit lnSpcReduction="10000"/>
          </a:bodyPr>
          <a:lstStyle/>
          <a:p>
            <a:pPr marL="0" indent="0">
              <a:lnSpc>
                <a:spcPct val="120000"/>
              </a:lnSpc>
              <a:buNone/>
            </a:pPr>
            <a:r>
              <a:rPr lang="en-US" sz="3600" i="1" dirty="0" smtClean="0"/>
              <a:t>Directly stated in the passage</a:t>
            </a:r>
            <a:r>
              <a:rPr lang="en-US" sz="3600" dirty="0" smtClean="0"/>
              <a:t>:  “A consumer that feeds on both producers (plants) and consumers (meat) is called an </a:t>
            </a:r>
            <a:r>
              <a:rPr lang="en-US" sz="3600" b="1" dirty="0" smtClean="0"/>
              <a:t>omnivore</a:t>
            </a:r>
            <a:r>
              <a:rPr lang="en-US" sz="3600" dirty="0" smtClean="0"/>
              <a:t>.”</a:t>
            </a:r>
          </a:p>
          <a:p>
            <a:pPr marL="0" indent="0">
              <a:lnSpc>
                <a:spcPct val="110000"/>
              </a:lnSpc>
              <a:buNone/>
            </a:pPr>
            <a:endParaRPr lang="en-US" sz="3600" dirty="0" smtClean="0"/>
          </a:p>
          <a:p>
            <a:pPr marL="0" indent="0">
              <a:lnSpc>
                <a:spcPct val="120000"/>
              </a:lnSpc>
              <a:buNone/>
            </a:pPr>
            <a:r>
              <a:rPr lang="en-US" sz="3600" i="1" dirty="0" smtClean="0"/>
              <a:t>Evidence not stated in the passage</a:t>
            </a:r>
            <a:r>
              <a:rPr lang="en-US" sz="3600" dirty="0" smtClean="0"/>
              <a:t>: Most human beings eat both producers and consumers.</a:t>
            </a:r>
          </a:p>
          <a:p>
            <a:pPr marL="0" indent="0">
              <a:lnSpc>
                <a:spcPct val="120000"/>
              </a:lnSpc>
              <a:buNone/>
            </a:pPr>
            <a:endParaRPr lang="en-US" sz="3600" dirty="0"/>
          </a:p>
          <a:p>
            <a:pPr marL="0" indent="0">
              <a:lnSpc>
                <a:spcPct val="120000"/>
              </a:lnSpc>
              <a:buNone/>
            </a:pPr>
            <a:r>
              <a:rPr lang="en-US" sz="3600" i="1" dirty="0" smtClean="0"/>
              <a:t>Conclusion</a:t>
            </a:r>
            <a:r>
              <a:rPr lang="en-US" sz="3600" dirty="0" smtClean="0"/>
              <a:t>: Human beings are omnivores.</a:t>
            </a:r>
            <a:endParaRPr lang="en-US" sz="3600" dirty="0"/>
          </a:p>
          <a:p>
            <a:pPr marL="0" indent="0">
              <a:lnSpc>
                <a:spcPct val="120000"/>
              </a:lnSpc>
              <a:buNone/>
            </a:pPr>
            <a:endParaRPr lang="en-US" sz="3200" dirty="0"/>
          </a:p>
        </p:txBody>
      </p:sp>
    </p:spTree>
    <p:extLst>
      <p:ext uri="{BB962C8B-B14F-4D97-AF65-F5344CB8AC3E}">
        <p14:creationId xmlns:p14="http://schemas.microsoft.com/office/powerpoint/2010/main" val="1284609651"/>
      </p:ext>
    </p:extLst>
  </p:cSld>
  <p:clrMapOvr>
    <a:masterClrMapping/>
  </p:clrMapOvr>
  <p:transition spd="slow">
    <p:push dir="u"/>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03856"/>
            <a:ext cx="10287000" cy="1024612"/>
          </a:xfrm>
        </p:spPr>
        <p:txBody>
          <a:bodyPr/>
          <a:lstStyle/>
          <a:p>
            <a:r>
              <a:rPr lang="en-US" b="1" dirty="0" smtClean="0"/>
              <a:t>Question</a:t>
            </a:r>
            <a:endParaRPr lang="en-US" b="1" dirty="0"/>
          </a:p>
        </p:txBody>
      </p:sp>
      <p:sp>
        <p:nvSpPr>
          <p:cNvPr id="3" name="Content Placeholder 2"/>
          <p:cNvSpPr>
            <a:spLocks noGrp="1"/>
          </p:cNvSpPr>
          <p:nvPr>
            <p:ph idx="1"/>
          </p:nvPr>
        </p:nvSpPr>
        <p:spPr>
          <a:xfrm>
            <a:off x="838200" y="1880558"/>
            <a:ext cx="10515600" cy="4296405"/>
          </a:xfrm>
          <a:ln>
            <a:noFill/>
          </a:ln>
        </p:spPr>
        <p:txBody>
          <a:bodyPr>
            <a:noAutofit/>
          </a:bodyPr>
          <a:lstStyle/>
          <a:p>
            <a:pPr marL="0" indent="0">
              <a:buNone/>
            </a:pPr>
            <a:r>
              <a:rPr lang="en-US" sz="3600" dirty="0" smtClean="0"/>
              <a:t>It may be concluded from Paragraph 2 that human beings are omnivores for which reason?	</a:t>
            </a:r>
          </a:p>
          <a:p>
            <a:pPr>
              <a:buFont typeface="Courier New" charset="0"/>
              <a:buChar char="o"/>
            </a:pPr>
            <a:r>
              <a:rPr lang="en-US" sz="3600" dirty="0" smtClean="0"/>
              <a:t> People feed on producers for the most part.</a:t>
            </a:r>
          </a:p>
          <a:p>
            <a:pPr>
              <a:buFont typeface="Courier New" charset="0"/>
              <a:buChar char="o"/>
            </a:pPr>
            <a:r>
              <a:rPr lang="en-US" sz="3600" dirty="0" smtClean="0"/>
              <a:t> People are usually tertiary consumers.</a:t>
            </a:r>
          </a:p>
          <a:p>
            <a:pPr>
              <a:buFont typeface="Courier New" charset="0"/>
              <a:buChar char="o"/>
            </a:pPr>
            <a:r>
              <a:rPr lang="en-US" sz="3600" dirty="0" smtClean="0"/>
              <a:t> People generally eat both producers and consumers.</a:t>
            </a:r>
          </a:p>
          <a:p>
            <a:pPr>
              <a:buFont typeface="Courier New" charset="0"/>
              <a:buChar char="o"/>
            </a:pPr>
            <a:r>
              <a:rPr lang="en-US" sz="3600" dirty="0" smtClean="0"/>
              <a:t> Most people are the top carnivores in the food chain.</a:t>
            </a:r>
          </a:p>
          <a:p>
            <a:pPr marL="0" indent="0">
              <a:buNone/>
            </a:pPr>
            <a:r>
              <a:rPr lang="en-US" sz="3600" dirty="0" smtClean="0"/>
              <a:t>Paragraph 2 is marked with an arrow ➡</a:t>
            </a:r>
          </a:p>
        </p:txBody>
      </p:sp>
    </p:spTree>
    <p:extLst>
      <p:ext uri="{BB962C8B-B14F-4D97-AF65-F5344CB8AC3E}">
        <p14:creationId xmlns:p14="http://schemas.microsoft.com/office/powerpoint/2010/main" val="1966449208"/>
      </p:ext>
    </p:extLst>
  </p:cSld>
  <p:clrMapOvr>
    <a:masterClrMapping/>
  </p:clrMapOvr>
  <mc:AlternateContent xmlns:mc="http://schemas.openxmlformats.org/markup-compatibility/2006" xmlns:p14="http://schemas.microsoft.com/office/powerpoint/2010/main">
    <mc:Choice Requires="p14">
      <p:transition spd="slow" p14:dur="1250">
        <p14:switch dir="r"/>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07366" y="286603"/>
            <a:ext cx="10448314" cy="1176437"/>
          </a:xfrm>
        </p:spPr>
        <p:txBody>
          <a:bodyPr/>
          <a:lstStyle/>
          <a:p>
            <a:r>
              <a:rPr lang="en-US" b="1" dirty="0" smtClean="0"/>
              <a:t>Answer</a:t>
            </a:r>
            <a:endParaRPr lang="en-US" b="1" dirty="0"/>
          </a:p>
        </p:txBody>
      </p:sp>
      <p:sp>
        <p:nvSpPr>
          <p:cNvPr id="3" name="Content Placeholder 2"/>
          <p:cNvSpPr>
            <a:spLocks noGrp="1"/>
          </p:cNvSpPr>
          <p:nvPr>
            <p:ph idx="1"/>
          </p:nvPr>
        </p:nvSpPr>
        <p:spPr>
          <a:xfrm>
            <a:off x="838200" y="1463040"/>
            <a:ext cx="10515600" cy="4713923"/>
          </a:xfrm>
          <a:ln>
            <a:noFill/>
          </a:ln>
        </p:spPr>
        <p:txBody>
          <a:bodyPr>
            <a:noAutofit/>
          </a:bodyPr>
          <a:lstStyle/>
          <a:p>
            <a:pPr marL="0" indent="0">
              <a:buNone/>
            </a:pPr>
            <a:r>
              <a:rPr lang="en-US" sz="3600" dirty="0" smtClean="0"/>
              <a:t>It may be concluded from Paragraph 2 that human beings are omnivores for which reason?	</a:t>
            </a:r>
          </a:p>
          <a:p>
            <a:pPr>
              <a:buFont typeface="Courier New" charset="0"/>
              <a:buChar char="o"/>
            </a:pPr>
            <a:r>
              <a:rPr lang="en-US" sz="3600" dirty="0" smtClean="0"/>
              <a:t> People feed on producers for the most part.</a:t>
            </a:r>
          </a:p>
          <a:p>
            <a:pPr>
              <a:buFont typeface="Courier New" charset="0"/>
              <a:buChar char="o"/>
            </a:pPr>
            <a:r>
              <a:rPr lang="en-US" sz="3600" dirty="0" smtClean="0"/>
              <a:t> People are usually tertiary consumers.</a:t>
            </a:r>
          </a:p>
          <a:p>
            <a:pPr>
              <a:buFont typeface="Courier New" charset="0"/>
              <a:buChar char="o"/>
            </a:pPr>
            <a:r>
              <a:rPr lang="en-US" sz="3600" dirty="0" smtClean="0"/>
              <a:t> People generally eat both producers and consumers.</a:t>
            </a:r>
          </a:p>
          <a:p>
            <a:pPr>
              <a:buFont typeface="Courier New" charset="0"/>
              <a:buChar char="o"/>
            </a:pPr>
            <a:r>
              <a:rPr lang="en-US" sz="3600" dirty="0" smtClean="0"/>
              <a:t> Most people are the top carnivores in the food chain.</a:t>
            </a:r>
          </a:p>
          <a:p>
            <a:pPr marL="0" indent="0">
              <a:buNone/>
            </a:pPr>
            <a:r>
              <a:rPr lang="en-US" sz="3600" dirty="0" smtClean="0"/>
              <a:t>Paragraph 2 is marked with an arrow ➡</a:t>
            </a:r>
          </a:p>
        </p:txBody>
      </p:sp>
      <p:sp>
        <p:nvSpPr>
          <p:cNvPr id="4" name="Oval 3"/>
          <p:cNvSpPr/>
          <p:nvPr/>
        </p:nvSpPr>
        <p:spPr>
          <a:xfrm>
            <a:off x="949035" y="4060247"/>
            <a:ext cx="235527" cy="166255"/>
          </a:xfrm>
          <a:prstGeom prst="ellips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a:p>
        </p:txBody>
      </p:sp>
    </p:spTree>
    <p:extLst>
      <p:ext uri="{BB962C8B-B14F-4D97-AF65-F5344CB8AC3E}">
        <p14:creationId xmlns:p14="http://schemas.microsoft.com/office/powerpoint/2010/main" val="177135197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97280" y="381752"/>
            <a:ext cx="10256520" cy="1101992"/>
          </a:xfrm>
        </p:spPr>
        <p:txBody>
          <a:bodyPr/>
          <a:lstStyle/>
          <a:p>
            <a:r>
              <a:rPr lang="en-US" b="1" dirty="0" smtClean="0"/>
              <a:t>Explanation</a:t>
            </a:r>
            <a:endParaRPr lang="en-US" b="1" dirty="0"/>
          </a:p>
        </p:txBody>
      </p:sp>
      <p:sp>
        <p:nvSpPr>
          <p:cNvPr id="3" name="Content Placeholder 2"/>
          <p:cNvSpPr>
            <a:spLocks noGrp="1"/>
          </p:cNvSpPr>
          <p:nvPr>
            <p:ph idx="1"/>
          </p:nvPr>
        </p:nvSpPr>
        <p:spPr/>
        <p:txBody>
          <a:bodyPr>
            <a:normAutofit/>
          </a:bodyPr>
          <a:lstStyle/>
          <a:p>
            <a:pPr marL="0" marR="0" lvl="0" indent="0" defTabSz="914400" eaLnBrk="1" fontAlgn="auto" latinLnBrk="0" hangingPunct="1">
              <a:lnSpc>
                <a:spcPct val="100000"/>
              </a:lnSpc>
              <a:spcBef>
                <a:spcPts val="0"/>
              </a:spcBef>
              <a:spcAft>
                <a:spcPts val="0"/>
              </a:spcAft>
              <a:buClrTx/>
              <a:buSzTx/>
              <a:buFontTx/>
              <a:buNone/>
              <a:tabLst/>
              <a:defRPr/>
            </a:pPr>
            <a:r>
              <a:rPr lang="en-US" sz="3600" dirty="0" smtClean="0"/>
              <a:t>The evidence in the passage is that an omnivore feeds on both producers and consumers. We know that most human beings eat both plants (producers) and meat (consumers). Therefore, it may be concluded that human beings are omnivores.</a:t>
            </a:r>
            <a:endParaRPr lang="en-US" sz="3600" dirty="0"/>
          </a:p>
        </p:txBody>
      </p:sp>
    </p:spTree>
    <p:extLst>
      <p:ext uri="{BB962C8B-B14F-4D97-AF65-F5344CB8AC3E}">
        <p14:creationId xmlns:p14="http://schemas.microsoft.com/office/powerpoint/2010/main" val="1619854141"/>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pic>
        <p:nvPicPr>
          <p:cNvPr id="4" name="Content Placeholder 3"/>
          <p:cNvPicPr>
            <a:picLocks noGrp="1" noChangeAspect="1"/>
          </p:cNvPicPr>
          <p:nvPr>
            <p:ph idx="1"/>
          </p:nvPr>
        </p:nvPicPr>
        <p:blipFill>
          <a:blip r:embed="rId2">
            <a:extLst>
              <a:ext uri="{28A0092B-C50C-407E-A947-70E740481C1C}">
                <a14:useLocalDpi xmlns:a14="http://schemas.microsoft.com/office/drawing/2010/main" val="0"/>
              </a:ext>
            </a:extLst>
          </a:blip>
          <a:stretch>
            <a:fillRect/>
          </a:stretch>
        </p:blipFill>
        <p:spPr>
          <a:xfrm>
            <a:off x="4856163" y="3000375"/>
            <a:ext cx="2540000" cy="1714500"/>
          </a:xfrm>
        </p:spPr>
      </p:pic>
    </p:spTree>
    <p:extLst>
      <p:ext uri="{BB962C8B-B14F-4D97-AF65-F5344CB8AC3E}">
        <p14:creationId xmlns:p14="http://schemas.microsoft.com/office/powerpoint/2010/main" val="1664344911"/>
      </p:ext>
    </p:extLst>
  </p:cSld>
  <p:clrMapOvr>
    <a:masterClrMapping/>
  </p:clrMapOvr>
  <p:transition spd="slow">
    <p:wheel spokes="1"/>
  </p:transition>
  <p:timing>
    <p:tnLst>
      <p:par>
        <p:cTn id="1" dur="indefinite" restart="never" nodeType="tmRoot"/>
      </p:par>
    </p:tnLst>
  </p:timing>
</p:sld>
</file>

<file path=ppt/theme/theme1.xml><?xml version="1.0" encoding="utf-8"?>
<a:theme xmlns:a="http://schemas.openxmlformats.org/drawingml/2006/main" name="Retrospect">
  <a:themeElements>
    <a:clrScheme name="Retrospect">
      <a:dk1>
        <a:sysClr val="windowText" lastClr="000000"/>
      </a:dk1>
      <a:lt1>
        <a:sysClr val="window" lastClr="FFFFFF"/>
      </a:lt1>
      <a:dk2>
        <a:srgbClr val="455F51"/>
      </a:dk2>
      <a:lt2>
        <a:srgbClr val="E2DFCC"/>
      </a:lt2>
      <a:accent1>
        <a:srgbClr val="99CB38"/>
      </a:accent1>
      <a:accent2>
        <a:srgbClr val="63A537"/>
      </a:accent2>
      <a:accent3>
        <a:srgbClr val="37A76F"/>
      </a:accent3>
      <a:accent4>
        <a:srgbClr val="44C1A3"/>
      </a:accent4>
      <a:accent5>
        <a:srgbClr val="4EB3CF"/>
      </a:accent5>
      <a:accent6>
        <a:srgbClr val="51C3F9"/>
      </a:accent6>
      <a:hlink>
        <a:srgbClr val="6B9F25"/>
      </a:hlink>
      <a:folHlink>
        <a:srgbClr val="B26B02"/>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D26EA377-59BD-4C9C-9D94-EE8416EE4C79}"/>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Retrospect</Template>
  <TotalTime>245</TotalTime>
  <Words>292</Words>
  <Application>Microsoft Office PowerPoint</Application>
  <PresentationFormat>Widescreen</PresentationFormat>
  <Paragraphs>46</Paragraphs>
  <Slides>9</Slides>
  <Notes>8</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9</vt:i4>
      </vt:variant>
    </vt:vector>
  </HeadingPairs>
  <TitlesOfParts>
    <vt:vector size="16" baseType="lpstr">
      <vt:lpstr>Arial</vt:lpstr>
      <vt:lpstr>Calibri</vt:lpstr>
      <vt:lpstr>Calibri Light</vt:lpstr>
      <vt:lpstr>Courier New</vt:lpstr>
      <vt:lpstr>Mangal</vt:lpstr>
      <vt:lpstr>Retrospect</vt:lpstr>
      <vt:lpstr>Office Theme</vt:lpstr>
      <vt:lpstr>Review </vt:lpstr>
      <vt:lpstr>Inference</vt:lpstr>
      <vt:lpstr>1  Identify the inference question words</vt:lpstr>
      <vt:lpstr>2  Find the evidence in the passage</vt:lpstr>
      <vt:lpstr>3  Draw a logical conclusion</vt:lpstr>
      <vt:lpstr>Question</vt:lpstr>
      <vt:lpstr>Answer</vt:lpstr>
      <vt:lpstr>Explanation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Review</dc:title>
  <dc:creator>Pamela Sharpe</dc:creator>
  <cp:lastModifiedBy>KGirardi</cp:lastModifiedBy>
  <cp:revision>42</cp:revision>
  <cp:lastPrinted>2018-07-10T20:07:56Z</cp:lastPrinted>
  <dcterms:created xsi:type="dcterms:W3CDTF">2017-10-11T17:59:39Z</dcterms:created>
  <dcterms:modified xsi:type="dcterms:W3CDTF">2019-09-12T14:40:03Z</dcterms:modified>
</cp:coreProperties>
</file>

<file path=docProps/thumbnail.jpeg>
</file>